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73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24.09.2015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24.09.2015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/>
              <a:t>Функционирование языковых единиц в тексте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 b="1" dirty="0"/>
              <a:t>10 класс урок 5 (повышенный уровень)</a:t>
            </a:r>
            <a:endParaRPr lang="ru-RU" dirty="0"/>
          </a:p>
          <a:p>
            <a:pPr algn="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5038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 урока --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					ознакомление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с понятием «грамматика текста» и с языковыми средствами, функционирующими в текстах, относящихся к разным типам речи; с языковыми средствами связности предложений и частей в тексте.</a:t>
            </a:r>
          </a:p>
        </p:txBody>
      </p:sp>
    </p:spTree>
    <p:extLst>
      <p:ext uri="{BB962C8B-B14F-4D97-AF65-F5344CB8AC3E}">
        <p14:creationId xmlns:p14="http://schemas.microsoft.com/office/powerpoint/2010/main" val="2456980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147248" cy="4800600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	Комплексный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(филологический) анализ текста сосредоточен на признаках целостности и связности текста, его содержательном и структурном единстве как отражении замысла автора.</a:t>
            </a:r>
          </a:p>
          <a:p>
            <a:pPr marL="114300" indent="0" algn="just">
              <a:buNone/>
            </a:pP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8868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Исследовать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текст можно по определенному плану:</a:t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340768"/>
            <a:ext cx="8136904" cy="5184576"/>
          </a:xfrm>
        </p:spPr>
        <p:txBody>
          <a:bodyPr>
            <a:normAutofit fontScale="92500"/>
          </a:bodyPr>
          <a:lstStyle/>
          <a:p>
            <a:pPr marL="571500" lvl="0" indent="-457200" algn="just">
              <a:buFont typeface="+mj-lt"/>
              <a:buAutoNum type="arabicPeriod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Тема текста.</a:t>
            </a:r>
          </a:p>
          <a:p>
            <a:pPr marL="571500" lvl="0" indent="-457200" algn="just">
              <a:buFont typeface="+mj-lt"/>
              <a:buAutoNum type="arabicPeriod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Проблема (проблемы), поставленные автором.</a:t>
            </a:r>
          </a:p>
          <a:p>
            <a:pPr marL="571500" lvl="0" indent="-457200" algn="just">
              <a:buFont typeface="+mj-lt"/>
              <a:buAutoNum type="arabicPeriod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Высказывание (высказывания), отражающее позицию автора.</a:t>
            </a:r>
          </a:p>
          <a:p>
            <a:pPr marL="571500" lvl="0" indent="-457200" algn="just">
              <a:buFont typeface="+mj-lt"/>
              <a:buAutoNum type="arabicPeriod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Смысл заглавия текста, если заглавие есть, а если его нет, то подумай, какой бы ты предложил заголовок, отражающий основную мысль текста или его тему.</a:t>
            </a:r>
          </a:p>
          <a:p>
            <a:pPr marL="571500" lvl="0" indent="-457200" algn="just">
              <a:buFont typeface="+mj-lt"/>
              <a:buAutoNum type="arabicPeriod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Особенности жанра текста.</a:t>
            </a:r>
          </a:p>
          <a:p>
            <a:pPr marL="571500" indent="-457200" algn="just">
              <a:buFont typeface="+mj-lt"/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Роль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стиля речи и типа речи в раскрытии основной мысли автора.</a:t>
            </a:r>
          </a:p>
          <a:p>
            <a:pPr marL="571500" indent="-457200" algn="just">
              <a:buFont typeface="+mj-lt"/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Своеобразие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композиции текста.</a:t>
            </a:r>
          </a:p>
          <a:p>
            <a:pPr marL="571500" indent="-457200" algn="just">
              <a:buFont typeface="+mj-lt"/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Роль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синтаксических и лексических языковых средств в создании эмоционального пафоса текста, выражении авторской позиции.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7610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71802" y="142852"/>
            <a:ext cx="3014736" cy="40011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cap="all" dirty="0">
                <a:ln w="0"/>
                <a:solidFill>
                  <a:srgbClr val="002060"/>
                </a:solidFill>
                <a:effectLst>
                  <a:reflection blurRad="12700" stA="50000" endPos="50000" dist="5000" dir="5400000" sy="-100000" rotWithShape="0"/>
                </a:effectLst>
                <a:latin typeface="+mn-lt"/>
              </a:rPr>
              <a:t>Типы речи (текста)</a:t>
            </a: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rot="5400000" flipH="1" flipV="1">
            <a:off x="-1894681" y="3821907"/>
            <a:ext cx="4645025" cy="1587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428625" y="1500188"/>
            <a:ext cx="357188" cy="158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428625" y="6143625"/>
            <a:ext cx="357188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28625" y="3786188"/>
            <a:ext cx="285750" cy="158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Скругленный прямоугольник 13"/>
          <p:cNvSpPr/>
          <p:nvPr/>
        </p:nvSpPr>
        <p:spPr>
          <a:xfrm rot="5400000">
            <a:off x="71406" y="1714488"/>
            <a:ext cx="1857388" cy="428628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rgbClr val="005DA2"/>
                </a:solidFill>
              </a:rPr>
              <a:t>Повествование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 rot="5400000">
            <a:off x="71406" y="3571876"/>
            <a:ext cx="1857388" cy="428628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rgbClr val="005DA2"/>
                </a:solidFill>
              </a:rPr>
              <a:t>Описание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 rot="5400000">
            <a:off x="71406" y="5429264"/>
            <a:ext cx="1857388" cy="428628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rgbClr val="005DA2"/>
                </a:solidFill>
              </a:rPr>
              <a:t>Рассуждение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1500166" y="642918"/>
            <a:ext cx="1928826" cy="28575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005DA2"/>
                </a:solidFill>
                <a:latin typeface="Times New Roman" pitchFamily="18" charset="0"/>
                <a:cs typeface="Times New Roman" pitchFamily="18" charset="0"/>
              </a:rPr>
              <a:t>Содержание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929058" y="642918"/>
            <a:ext cx="2000264" cy="28575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005DA2"/>
                </a:solidFill>
                <a:latin typeface="Times New Roman" pitchFamily="18" charset="0"/>
                <a:cs typeface="Times New Roman" pitchFamily="18" charset="0"/>
              </a:rPr>
              <a:t>Композиция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6286512" y="642918"/>
            <a:ext cx="2571768" cy="28575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005DA2"/>
                </a:solidFill>
                <a:latin typeface="Times New Roman" pitchFamily="18" charset="0"/>
                <a:cs typeface="Times New Roman" pitchFamily="18" charset="0"/>
              </a:rPr>
              <a:t>Особенности языка</a:t>
            </a: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1500166" y="1071546"/>
            <a:ext cx="2000264" cy="157163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005DA2"/>
                </a:solidFill>
                <a:latin typeface="Times New Roman" pitchFamily="18" charset="0"/>
                <a:cs typeface="Times New Roman" pitchFamily="18" charset="0"/>
              </a:rPr>
              <a:t>Рассказ о событиях, действиях,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005DA2"/>
                </a:solidFill>
                <a:latin typeface="Times New Roman" pitchFamily="18" charset="0"/>
                <a:cs typeface="Times New Roman" pitchFamily="18" charset="0"/>
              </a:rPr>
              <a:t>происшествиях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1500166" y="2714620"/>
            <a:ext cx="2000264" cy="192882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005DA2"/>
                </a:solidFill>
                <a:latin typeface="Times New Roman" pitchFamily="18" charset="0"/>
                <a:cs typeface="Times New Roman" pitchFamily="18" charset="0"/>
              </a:rPr>
              <a:t>Изображение какого-либо явления действительности: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005DA2"/>
                </a:solidFill>
                <a:latin typeface="Times New Roman" pitchFamily="18" charset="0"/>
                <a:cs typeface="Times New Roman" pitchFamily="18" charset="0"/>
              </a:rPr>
              <a:t>портрета,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005DA2"/>
                </a:solidFill>
                <a:latin typeface="Times New Roman" pitchFamily="18" charset="0"/>
                <a:cs typeface="Times New Roman" pitchFamily="18" charset="0"/>
              </a:rPr>
              <a:t>пейзажа,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005DA2"/>
                </a:solidFill>
                <a:latin typeface="Times New Roman" pitchFamily="18" charset="0"/>
                <a:cs typeface="Times New Roman" pitchFamily="18" charset="0"/>
              </a:rPr>
              <a:t>интерьера</a:t>
            </a: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1500166" y="4714884"/>
            <a:ext cx="2000264" cy="178595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rgbClr val="005DA2"/>
                </a:solidFill>
                <a:latin typeface="Times New Roman" pitchFamily="18" charset="0"/>
                <a:cs typeface="Times New Roman" pitchFamily="18" charset="0"/>
              </a:rPr>
              <a:t>Размышления о том, почему произошло что-либо, почему человек поступает так именно, автор пишет именно об этом.</a:t>
            </a: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3857620" y="1071546"/>
            <a:ext cx="2143140" cy="157163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005DA2"/>
                </a:solidFill>
                <a:latin typeface="Times New Roman" pitchFamily="18" charset="0"/>
                <a:cs typeface="Times New Roman" pitchFamily="18" charset="0"/>
              </a:rPr>
              <a:t>Завязка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005DA2"/>
                </a:solidFill>
                <a:latin typeface="Times New Roman" pitchFamily="18" charset="0"/>
                <a:cs typeface="Times New Roman" pitchFamily="18" charset="0"/>
              </a:rPr>
              <a:t>Развитие действия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005DA2"/>
                </a:solidFill>
                <a:latin typeface="Times New Roman" pitchFamily="18" charset="0"/>
                <a:cs typeface="Times New Roman" pitchFamily="18" charset="0"/>
              </a:rPr>
              <a:t>Кульминация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005DA2"/>
                </a:solidFill>
                <a:latin typeface="Times New Roman" pitchFamily="18" charset="0"/>
                <a:cs typeface="Times New Roman" pitchFamily="18" charset="0"/>
              </a:rPr>
              <a:t>Развязка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>
              <a:solidFill>
                <a:srgbClr val="005DA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6215074" y="1071546"/>
            <a:ext cx="2714644" cy="164307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400" dirty="0">
                <a:solidFill>
                  <a:srgbClr val="005DA2"/>
                </a:solidFill>
                <a:latin typeface="Times New Roman" pitchFamily="18" charset="0"/>
                <a:cs typeface="Times New Roman" pitchFamily="18" charset="0"/>
              </a:rPr>
              <a:t>Ведущая часть речи – глагол, обозначающий динамику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400" dirty="0">
                <a:solidFill>
                  <a:srgbClr val="005DA2"/>
                </a:solidFill>
                <a:latin typeface="Times New Roman" pitchFamily="18" charset="0"/>
                <a:cs typeface="Times New Roman" pitchFamily="18" charset="0"/>
              </a:rPr>
              <a:t>Последовательность событий, частотны наречия места и времени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400" dirty="0">
                <a:solidFill>
                  <a:srgbClr val="005DA2"/>
                </a:solidFill>
                <a:latin typeface="Times New Roman" pitchFamily="18" charset="0"/>
                <a:cs typeface="Times New Roman" pitchFamily="18" charset="0"/>
              </a:rPr>
              <a:t>Синтаксис зависит от стиля речи и стиля автора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1400" dirty="0">
              <a:solidFill>
                <a:srgbClr val="005DA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3857620" y="2714620"/>
            <a:ext cx="2143140" cy="185738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005DA2"/>
                </a:solidFill>
                <a:latin typeface="Times New Roman" pitchFamily="18" charset="0"/>
                <a:cs typeface="Times New Roman" pitchFamily="18" charset="0"/>
              </a:rPr>
              <a:t>Перечисление общего и частных признаков, впечатление о ком-либо или о чем-либо, возможен вывод.</a:t>
            </a: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6286512" y="2786058"/>
            <a:ext cx="2643206" cy="178595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400" dirty="0">
                <a:solidFill>
                  <a:srgbClr val="005DA2"/>
                </a:solidFill>
                <a:latin typeface="Times New Roman" pitchFamily="18" charset="0"/>
                <a:cs typeface="Times New Roman" pitchFamily="18" charset="0"/>
              </a:rPr>
              <a:t>Ведущая часть речи – существительное и прилагательное. Глагол статичен.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400" dirty="0">
                <a:solidFill>
                  <a:srgbClr val="005DA2"/>
                </a:solidFill>
                <a:latin typeface="Times New Roman" pitchFamily="18" charset="0"/>
                <a:cs typeface="Times New Roman" pitchFamily="18" charset="0"/>
              </a:rPr>
              <a:t>Предложения простые. Частотны назывные и неполные.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400" dirty="0">
                <a:solidFill>
                  <a:srgbClr val="005DA2"/>
                </a:solidFill>
                <a:latin typeface="Times New Roman" pitchFamily="18" charset="0"/>
                <a:cs typeface="Times New Roman" pitchFamily="18" charset="0"/>
              </a:rPr>
              <a:t>Однотипность средств.</a:t>
            </a: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3857620" y="4714884"/>
            <a:ext cx="2143140" cy="185738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005DA2"/>
                </a:solidFill>
                <a:latin typeface="Times New Roman" pitchFamily="18" charset="0"/>
                <a:cs typeface="Times New Roman" pitchFamily="18" charset="0"/>
              </a:rPr>
              <a:t>Тезис (основная мысль)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005DA2"/>
                </a:solidFill>
                <a:latin typeface="Times New Roman" pitchFamily="18" charset="0"/>
                <a:cs typeface="Times New Roman" pitchFamily="18" charset="0"/>
              </a:rPr>
              <a:t>Аргументы (доказательства)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005DA2"/>
                </a:solidFill>
                <a:latin typeface="Times New Roman" pitchFamily="18" charset="0"/>
                <a:cs typeface="Times New Roman" pitchFamily="18" charset="0"/>
              </a:rPr>
              <a:t>Выводы</a:t>
            </a: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6357950" y="4714884"/>
            <a:ext cx="2571768" cy="185738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1400" dirty="0">
              <a:solidFill>
                <a:srgbClr val="005DA2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1400" dirty="0">
              <a:solidFill>
                <a:srgbClr val="005DA2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400" dirty="0">
                <a:solidFill>
                  <a:srgbClr val="005DA2"/>
                </a:solidFill>
                <a:latin typeface="Times New Roman" pitchFamily="18" charset="0"/>
                <a:cs typeface="Times New Roman" pitchFamily="18" charset="0"/>
              </a:rPr>
              <a:t>Частотны вводные слова, производные предлоги, составные союзы.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400" dirty="0">
                <a:solidFill>
                  <a:srgbClr val="005DA2"/>
                </a:solidFill>
                <a:latin typeface="Times New Roman" pitchFamily="18" charset="0"/>
                <a:cs typeface="Times New Roman" pitchFamily="18" charset="0"/>
              </a:rPr>
              <a:t>Наличие обособленных оборотов, вставных конструкций, сложноподчиненных предложений.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1400" dirty="0">
              <a:solidFill>
                <a:srgbClr val="005DA2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1400" dirty="0">
              <a:solidFill>
                <a:srgbClr val="005DA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4369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770" decel="100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" dur="770" decel="100000"/>
                                        <p:tgtEl>
                                          <p:spTgt spid="1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5" dur="77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8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770" decel="100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770" decel="100000"/>
                                        <p:tgtEl>
                                          <p:spTgt spid="1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3" dur="77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5" dur="77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8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770" decel="100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770" decel="100000"/>
                                        <p:tgtEl>
                                          <p:spTgt spid="1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3" dur="77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5" dur="77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48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770" decel="100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1" dur="770" decel="100000"/>
                                        <p:tgtEl>
                                          <p:spTgt spid="1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3" dur="77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5" dur="77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58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770" decel="100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1" dur="770" decel="100000"/>
                                        <p:tgtEl>
                                          <p:spTgt spid="2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3" dur="77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5" dur="77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68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770" decel="100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1" dur="770" decel="100000"/>
                                        <p:tgtEl>
                                          <p:spTgt spid="2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3" dur="77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5" dur="77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 nodeType="clickPar">
                      <p:stCondLst>
                        <p:cond delay="0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9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 nodeType="clickPar">
                      <p:stCondLst>
                        <p:cond delay="0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1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 nodeType="clickPar">
                      <p:stCondLst>
                        <p:cond delay="0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3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8" fill="hold" nodeType="clickPar">
                      <p:stCondLst>
                        <p:cond delay="0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8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0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5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6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5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8" fill="hold" nodeType="clickPar">
                      <p:stCondLst>
                        <p:cond delay="0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2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4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0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7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4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6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77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8" fill="hold" nodeType="clickPar">
                      <p:stCondLst>
                        <p:cond delay="0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2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4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8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0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9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4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6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7620000" cy="6192688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ru-RU" dirty="0"/>
              <a:t>				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Из шатра,</a:t>
            </a:r>
          </a:p>
          <a:p>
            <a:pPr marL="114300" indent="0" algn="just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Толпой любимцев окруженный,</a:t>
            </a:r>
          </a:p>
          <a:p>
            <a:pPr marL="114300" indent="0" algn="just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Выходит Пётр. Его глаза</a:t>
            </a:r>
          </a:p>
          <a:p>
            <a:pPr marL="114300" indent="0" algn="just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Сияют. Лик его ужасен.</a:t>
            </a:r>
          </a:p>
          <a:p>
            <a:pPr marL="114300" indent="0" algn="just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Движенья быстры. Он прекрасен.</a:t>
            </a:r>
          </a:p>
          <a:p>
            <a:pPr marL="114300" indent="0" algn="just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Он весь как божия гроза.</a:t>
            </a:r>
          </a:p>
          <a:p>
            <a:pPr marL="114300" indent="0" algn="just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Идёт. Ему коня подводят.</a:t>
            </a:r>
          </a:p>
          <a:p>
            <a:pPr marL="114300" indent="0" algn="just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Ретив и смирен верный конь.</a:t>
            </a:r>
          </a:p>
          <a:p>
            <a:pPr marL="114300" indent="0" algn="just">
              <a:buNone/>
            </a:pP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Почуя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роковой огонь,</a:t>
            </a:r>
          </a:p>
          <a:p>
            <a:pPr marL="114300" indent="0" algn="just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Дрожит. Глазами косо водит</a:t>
            </a:r>
          </a:p>
          <a:p>
            <a:pPr marL="114300" indent="0" algn="just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 мчится в прахе боевом,</a:t>
            </a:r>
          </a:p>
          <a:p>
            <a:pPr marL="114300" indent="0" algn="just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Гордясь могучим седоком. </a:t>
            </a:r>
          </a:p>
        </p:txBody>
      </p:sp>
    </p:spTree>
    <p:extLst>
      <p:ext uri="{BB962C8B-B14F-4D97-AF65-F5344CB8AC3E}">
        <p14:creationId xmlns:p14="http://schemas.microsoft.com/office/powerpoint/2010/main" val="2530118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332656"/>
            <a:ext cx="8136904" cy="6336704"/>
          </a:xfrm>
        </p:spPr>
        <p:txBody>
          <a:bodyPr>
            <a:normAutofit/>
          </a:bodyPr>
          <a:lstStyle/>
          <a:p>
            <a:pPr marL="114300" indent="457200" algn="ctr">
              <a:buNone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Вьюга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114300" indent="457200" algn="just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Вьюга с часу на час подымалась сильнее и сильнее. Вот повернула она, поднялась хребтом на пригорке, закружилась вихрем, загудела в полях, ударила на деревню.</a:t>
            </a:r>
          </a:p>
          <a:p>
            <a:pPr marL="114300" indent="457200" algn="just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Вздрогнули бедные лачужки, внезапно пробужденные ото сна посреди темной ночи. Замирая от страха, они тесно прижались друг к дружке, прилегли на бок и затрепетали.</a:t>
            </a:r>
          </a:p>
          <a:p>
            <a:pPr marL="114300" indent="457200" algn="just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Но вот вихрь, привыкший к простору, рвется и мечется пуще прежнего в тесных закоулках и улицах. Разбитый на части, он разом со всех сторон нападает на лачужки, гудит в стропилах, срывает воробьиные гнезда, сверлит кровлю и бросает дальше, силясь сбросить конька на макушке.</a:t>
            </a:r>
          </a:p>
          <a:p>
            <a:pPr marL="114300" indent="457200" algn="just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Одна часть бури ревет вокруг дома. Другая проползла шипящей змеею под ворота, подобралась к калитке, поднялась на дыбы и сорвала ее с петель. (По И. Григоровичу)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1897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7620000" cy="6192688"/>
          </a:xfrm>
        </p:spPr>
        <p:txBody>
          <a:bodyPr>
            <a:normAutofit lnSpcReduction="10000"/>
          </a:bodyPr>
          <a:lstStyle/>
          <a:p>
            <a:pPr marL="114300" indent="0" algn="ctr">
              <a:buNone/>
            </a:pP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Пинега</a:t>
            </a:r>
          </a:p>
          <a:p>
            <a:pPr marL="114300" indent="0" algn="just">
              <a:buNone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Утром вышел к реке и ахнул: не узнать старушку. Вечером уходил – ни одного камешка не разглядишь на берегу, всё в серой тине. А сегодня берег блестит, сверкает, как разноцветная мозаика. Ночью прошёл ливень. И вот омылась, принарядилась Пинега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. (</a:t>
            </a:r>
            <a:r>
              <a:rPr lang="ru-RU" sz="4000" i="1" dirty="0" err="1" smtClean="0">
                <a:latin typeface="Times New Roman" pitchFamily="18" charset="0"/>
                <a:cs typeface="Times New Roman" pitchFamily="18" charset="0"/>
              </a:rPr>
              <a:t>Ф.А.Абрамов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  <a:p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1534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7859216" cy="6336704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ru-RU" sz="4400" b="1" dirty="0">
                <a:latin typeface="Times New Roman" pitchFamily="18" charset="0"/>
                <a:cs typeface="Times New Roman" pitchFamily="18" charset="0"/>
              </a:rPr>
              <a:t>Мелодия</a:t>
            </a:r>
          </a:p>
          <a:p>
            <a:pPr marL="114300" indent="457200" algn="just">
              <a:buNone/>
            </a:pP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Пёстрый лист. Красный шиповник. Искры обклёванной калины в серых кустах. Жёлтая хвойная </a:t>
            </a:r>
            <a:r>
              <a:rPr lang="ru-RU" sz="4400" dirty="0" err="1">
                <a:latin typeface="Times New Roman" pitchFamily="18" charset="0"/>
                <a:cs typeface="Times New Roman" pitchFamily="18" charset="0"/>
              </a:rPr>
              <a:t>опадь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 с лиственниц. Чёрная, обнажённая в полях земля под горою. Зачем так скоро?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4400" i="1" dirty="0" smtClean="0"/>
              <a:t>В</a:t>
            </a:r>
            <a:r>
              <a:rPr lang="ru-RU" sz="4400" i="1" dirty="0"/>
              <a:t>. П. </a:t>
            </a:r>
            <a:r>
              <a:rPr lang="ru-RU" sz="4400" i="1" dirty="0" smtClean="0"/>
              <a:t>Астафьев)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6474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Соседство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5</TotalTime>
  <Words>426</Words>
  <Application>Microsoft Office PowerPoint</Application>
  <PresentationFormat>Экран (4:3)</PresentationFormat>
  <Paragraphs>68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Соседство</vt:lpstr>
      <vt:lpstr>Функционирование языковых единиц в тексте</vt:lpstr>
      <vt:lpstr>Цель урока --</vt:lpstr>
      <vt:lpstr>Презентация PowerPoint</vt:lpstr>
      <vt:lpstr> Исследовать текст можно по определенному плану: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Функционирование языковых единиц в тексте</dc:title>
  <dc:creator>Татьяна</dc:creator>
  <cp:lastModifiedBy>Татьяна</cp:lastModifiedBy>
  <cp:revision>3</cp:revision>
  <dcterms:created xsi:type="dcterms:W3CDTF">2015-09-24T19:32:24Z</dcterms:created>
  <dcterms:modified xsi:type="dcterms:W3CDTF">2015-09-24T19:51:39Z</dcterms:modified>
</cp:coreProperties>
</file>